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818" r:id="rId1"/>
  </p:sldMasterIdLst>
  <p:notesMasterIdLst>
    <p:notesMasterId r:id="rId25"/>
  </p:notesMasterIdLst>
  <p:handoutMasterIdLst>
    <p:handoutMasterId r:id="rId26"/>
  </p:handoutMasterIdLst>
  <p:sldIdLst>
    <p:sldId id="1052" r:id="rId2"/>
    <p:sldId id="1074" r:id="rId3"/>
    <p:sldId id="1075" r:id="rId4"/>
    <p:sldId id="1070" r:id="rId5"/>
    <p:sldId id="1078" r:id="rId6"/>
    <p:sldId id="1038" r:id="rId7"/>
    <p:sldId id="1039" r:id="rId8"/>
    <p:sldId id="1085" r:id="rId9"/>
    <p:sldId id="1081" r:id="rId10"/>
    <p:sldId id="1041" r:id="rId11"/>
    <p:sldId id="1077" r:id="rId12"/>
    <p:sldId id="1057" r:id="rId13"/>
    <p:sldId id="1071" r:id="rId14"/>
    <p:sldId id="1082" r:id="rId15"/>
    <p:sldId id="1084" r:id="rId16"/>
    <p:sldId id="1086" r:id="rId17"/>
    <p:sldId id="1087" r:id="rId18"/>
    <p:sldId id="1091" r:id="rId19"/>
    <p:sldId id="1058" r:id="rId20"/>
    <p:sldId id="1059" r:id="rId21"/>
    <p:sldId id="1088" r:id="rId22"/>
    <p:sldId id="1092" r:id="rId23"/>
    <p:sldId id="1090" r:id="rId24"/>
  </p:sldIdLst>
  <p:sldSz cx="9144000" cy="6858000" type="screen4x3"/>
  <p:notesSz cx="7315200" cy="9601200"/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2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32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32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32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3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65" autoAdjust="0"/>
    <p:restoredTop sz="94621" autoAdjust="0"/>
  </p:normalViewPr>
  <p:slideViewPr>
    <p:cSldViewPr snapToGrid="0">
      <p:cViewPr varScale="1">
        <p:scale>
          <a:sx n="108" d="100"/>
          <a:sy n="108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-3336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yorambauman:Documents:Carbon%20tax:British%20Columbia:2015.7.BC%20data:PetroleumSal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orambauman:Documents:Carbon%20tax:British%20Columbia:2015.7.BC%20data:RealGDP.by.Provin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Sales of Refined</a:t>
            </a:r>
            <a:r>
              <a:rPr lang="en-US" sz="2400" baseline="0" dirty="0"/>
              <a:t> P</a:t>
            </a:r>
            <a:r>
              <a:rPr lang="en-US" sz="2400" dirty="0"/>
              <a:t>etroleum Products Per</a:t>
            </a:r>
            <a:r>
              <a:rPr lang="en-US" sz="2400" baseline="0" dirty="0"/>
              <a:t> Capita </a:t>
            </a:r>
            <a:r>
              <a:rPr lang="en-US" sz="2400" dirty="0"/>
              <a:t>(2007 = 100%)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7570746359897875E-2"/>
          <c:y val="0.1691184899060274"/>
          <c:w val="0.85744329040963241"/>
          <c:h val="0.73758147945420038"/>
        </c:manualLayout>
      </c:layout>
      <c:lineChart>
        <c:grouping val="standard"/>
        <c:varyColors val="0"/>
        <c:ser>
          <c:idx val="0"/>
          <c:order val="0"/>
          <c:tx>
            <c:strRef>
              <c:f>'cansim-1340004-eng-901210946214'!$K$107</c:f>
              <c:strCache>
                <c:ptCount val="1"/>
                <c:pt idx="0">
                  <c:v>Canada</c:v>
                </c:pt>
              </c:strCache>
            </c:strRef>
          </c:tx>
          <c:spPr>
            <a:ln w="63500"/>
          </c:spPr>
          <c:marker>
            <c:symbol val="none"/>
          </c:marker>
          <c:cat>
            <c:numRef>
              <c:f>'cansim-1340004-eng-901210946214'!$L$106:$S$106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'cansim-1340004-eng-901210946214'!$L$107:$S$107</c:f>
              <c:numCache>
                <c:formatCode>0%</c:formatCode>
                <c:ptCount val="8"/>
                <c:pt idx="0">
                  <c:v>1</c:v>
                </c:pt>
                <c:pt idx="1">
                  <c:v>0.98735954759701794</c:v>
                </c:pt>
                <c:pt idx="2">
                  <c:v>0.91115104116044299</c:v>
                </c:pt>
                <c:pt idx="3">
                  <c:v>0.97742673624224397</c:v>
                </c:pt>
                <c:pt idx="4">
                  <c:v>1.0037255156566649</c:v>
                </c:pt>
                <c:pt idx="5">
                  <c:v>0.97011115843505502</c:v>
                </c:pt>
                <c:pt idx="6">
                  <c:v>0.95972849504591906</c:v>
                </c:pt>
                <c:pt idx="7">
                  <c:v>0.96614948713373017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30-4364-849C-09A0DBDBC685}"/>
            </c:ext>
          </c:extLst>
        </c:ser>
        <c:ser>
          <c:idx val="1"/>
          <c:order val="1"/>
          <c:tx>
            <c:strRef>
              <c:f>'cansim-1340004-eng-901210946214'!$K$108</c:f>
              <c:strCache>
                <c:ptCount val="1"/>
                <c:pt idx="0">
                  <c:v>B.C.</c:v>
                </c:pt>
              </c:strCache>
            </c:strRef>
          </c:tx>
          <c:spPr>
            <a:ln w="63500">
              <a:solidFill>
                <a:srgbClr val="008000"/>
              </a:solidFill>
            </a:ln>
          </c:spPr>
          <c:marker>
            <c:symbol val="none"/>
          </c:marker>
          <c:cat>
            <c:numRef>
              <c:f>'cansim-1340004-eng-901210946214'!$L$106:$S$106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'cansim-1340004-eng-901210946214'!$L$108:$S$108</c:f>
              <c:numCache>
                <c:formatCode>0%</c:formatCode>
                <c:ptCount val="8"/>
                <c:pt idx="0">
                  <c:v>1</c:v>
                </c:pt>
                <c:pt idx="1">
                  <c:v>1.0099956021180736</c:v>
                </c:pt>
                <c:pt idx="2">
                  <c:v>0.89414842451913312</c:v>
                </c:pt>
                <c:pt idx="3">
                  <c:v>0.93795951555135104</c:v>
                </c:pt>
                <c:pt idx="4">
                  <c:v>0.87822043825362817</c:v>
                </c:pt>
                <c:pt idx="5">
                  <c:v>0.83157616977525772</c:v>
                </c:pt>
                <c:pt idx="6">
                  <c:v>0.89598986968946903</c:v>
                </c:pt>
                <c:pt idx="7">
                  <c:v>0.89786222021754292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30-4364-849C-09A0DBDBC685}"/>
            </c:ext>
          </c:extLst>
        </c:ser>
        <c:ser>
          <c:idx val="2"/>
          <c:order val="2"/>
          <c:marker>
            <c:symbol val="none"/>
          </c:marker>
          <c:cat>
            <c:numRef>
              <c:f>'cansim-1340004-eng-901210946214'!$L$106:$S$106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'cansim-1340004-eng-901210946214'!$L$107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30-4364-849C-09A0DBDBC6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866304"/>
        <c:axId val="162867840"/>
      </c:lineChart>
      <c:catAx>
        <c:axId val="162866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62867840"/>
        <c:crosses val="autoZero"/>
        <c:auto val="1"/>
        <c:lblAlgn val="ctr"/>
        <c:lblOffset val="100"/>
        <c:noMultiLvlLbl val="0"/>
      </c:catAx>
      <c:valAx>
        <c:axId val="162867840"/>
        <c:scaling>
          <c:orientation val="minMax"/>
          <c:min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628663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2400" dirty="0"/>
              <a:t>Real GDP Per Capita</a:t>
            </a:r>
            <a:r>
              <a:rPr lang="en-US" sz="2400" baseline="0" dirty="0"/>
              <a:t> (2007=100%)</a:t>
            </a:r>
            <a:endParaRPr lang="en-US" sz="2400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'cansim-3840038-eng-309439681587'!$K$83</c:f>
              <c:strCache>
                <c:ptCount val="1"/>
                <c:pt idx="0">
                  <c:v>Canada</c:v>
                </c:pt>
              </c:strCache>
            </c:strRef>
          </c:tx>
          <c:spPr>
            <a:ln w="63500"/>
          </c:spPr>
          <c:marker>
            <c:symbol val="none"/>
          </c:marker>
          <c:cat>
            <c:numRef>
              <c:f>'cansim-3840038-eng-309439681587'!$L$82:$R$82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'cansim-3840038-eng-309439681587'!$L$83:$R$83</c:f>
              <c:numCache>
                <c:formatCode>0%</c:formatCode>
                <c:ptCount val="7"/>
                <c:pt idx="0">
                  <c:v>1</c:v>
                </c:pt>
                <c:pt idx="1">
                  <c:v>1.0224635027919611</c:v>
                </c:pt>
                <c:pt idx="2">
                  <c:v>1.0225607099668472</c:v>
                </c:pt>
                <c:pt idx="3">
                  <c:v>1.0433524015640112</c:v>
                </c:pt>
                <c:pt idx="4">
                  <c:v>1.0525666844221357</c:v>
                </c:pt>
                <c:pt idx="5">
                  <c:v>1.0583329315743732</c:v>
                </c:pt>
                <c:pt idx="6">
                  <c:v>1.065909859271303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3A-423A-B318-630687F36180}"/>
            </c:ext>
          </c:extLst>
        </c:ser>
        <c:ser>
          <c:idx val="1"/>
          <c:order val="1"/>
          <c:tx>
            <c:strRef>
              <c:f>'cansim-3840038-eng-309439681587'!$K$84</c:f>
              <c:strCache>
                <c:ptCount val="1"/>
                <c:pt idx="0">
                  <c:v>B.C.</c:v>
                </c:pt>
              </c:strCache>
            </c:strRef>
          </c:tx>
          <c:spPr>
            <a:ln w="63500">
              <a:solidFill>
                <a:srgbClr val="008000"/>
              </a:solidFill>
            </a:ln>
          </c:spPr>
          <c:marker>
            <c:symbol val="none"/>
          </c:marker>
          <c:cat>
            <c:numRef>
              <c:f>'cansim-3840038-eng-309439681587'!$L$82:$R$82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'cansim-3840038-eng-309439681587'!$L$84:$R$84</c:f>
              <c:numCache>
                <c:formatCode>0%</c:formatCode>
                <c:ptCount val="7"/>
                <c:pt idx="0">
                  <c:v>1</c:v>
                </c:pt>
                <c:pt idx="1">
                  <c:v>1.0198267805503467</c:v>
                </c:pt>
                <c:pt idx="2">
                  <c:v>1.0098132843650569</c:v>
                </c:pt>
                <c:pt idx="3">
                  <c:v>1.0305543463499249</c:v>
                </c:pt>
                <c:pt idx="4">
                  <c:v>1.0446717808541957</c:v>
                </c:pt>
                <c:pt idx="5">
                  <c:v>1.0553227003668511</c:v>
                </c:pt>
                <c:pt idx="6">
                  <c:v>1.0675336378908808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3A-423A-B318-630687F36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916608"/>
        <c:axId val="142217216"/>
      </c:lineChart>
      <c:catAx>
        <c:axId val="162916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42217216"/>
        <c:crosses val="autoZero"/>
        <c:auto val="1"/>
        <c:lblAlgn val="ctr"/>
        <c:lblOffset val="100"/>
        <c:noMultiLvlLbl val="0"/>
      </c:catAx>
      <c:valAx>
        <c:axId val="1422172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62916608"/>
        <c:crosses val="autoZero"/>
        <c:crossBetween val="midCat"/>
        <c:majorUnit val="2.0000000000000004E-2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0.22857</cdr:x>
      <cdr:y>0.25133</cdr:y>
    </cdr:from>
    <cdr:to>
      <cdr:x>0.28887</cdr:x>
      <cdr:y>0.28286</cdr:y>
    </cdr:to>
    <cdr:cxnSp macro="">
      <cdr:nvCxnSpPr>
        <cdr:cNvPr id="5" name="Straight Arrow Connector 4"/>
        <cdr:cNvCxnSpPr/>
      </cdr:nvCxnSpPr>
      <cdr:spPr>
        <a:xfrm xmlns:a="http://schemas.openxmlformats.org/drawingml/2006/main" flipH="1">
          <a:off x="1887403" y="1501906"/>
          <a:ext cx="497942" cy="188462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583" cy="480389"/>
          </a:xfrm>
          <a:prstGeom prst="rect">
            <a:avLst/>
          </a:prstGeom>
        </p:spPr>
        <p:txBody>
          <a:bodyPr vert="horz" lIns="94840" tIns="47420" rIns="94840" bIns="474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0389"/>
          </a:xfrm>
          <a:prstGeom prst="rect">
            <a:avLst/>
          </a:prstGeom>
        </p:spPr>
        <p:txBody>
          <a:bodyPr vert="horz" lIns="94840" tIns="47420" rIns="94840" bIns="47420" rtlCol="0"/>
          <a:lstStyle>
            <a:lvl1pPr algn="r">
              <a:defRPr sz="1200"/>
            </a:lvl1pPr>
          </a:lstStyle>
          <a:p>
            <a:fld id="{64F960D8-0326-4141-BAD3-00515AC9C4B1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2"/>
            <a:ext cx="3170583" cy="480389"/>
          </a:xfrm>
          <a:prstGeom prst="rect">
            <a:avLst/>
          </a:prstGeom>
        </p:spPr>
        <p:txBody>
          <a:bodyPr vert="horz" lIns="94840" tIns="47420" rIns="94840" bIns="474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2"/>
            <a:ext cx="3170583" cy="480389"/>
          </a:xfrm>
          <a:prstGeom prst="rect">
            <a:avLst/>
          </a:prstGeom>
        </p:spPr>
        <p:txBody>
          <a:bodyPr vert="horz" lIns="94840" tIns="47420" rIns="94840" bIns="47420" rtlCol="0" anchor="b"/>
          <a:lstStyle>
            <a:lvl1pPr algn="r">
              <a:defRPr sz="1200"/>
            </a:lvl1pPr>
          </a:lstStyle>
          <a:p>
            <a:fld id="{BF6A91B5-603E-0D43-B40C-BA63C0074B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2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7" tIns="48319" rIns="96637" bIns="48319" numCol="1" anchor="t" anchorCtr="0" compatLnSpc="1">
            <a:prstTxWarp prst="textNoShape">
              <a:avLst/>
            </a:prstTxWarp>
          </a:bodyPr>
          <a:lstStyle>
            <a:lvl1pPr defTabSz="966517">
              <a:defRPr sz="1300">
                <a:latin typeface="Arial" pitchFamily="3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2962" y="1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7" tIns="48319" rIns="96637" bIns="48319" numCol="1" anchor="t" anchorCtr="0" compatLnSpc="1">
            <a:prstTxWarp prst="textNoShape">
              <a:avLst/>
            </a:prstTxWarp>
          </a:bodyPr>
          <a:lstStyle>
            <a:lvl1pPr algn="r" defTabSz="966517">
              <a:defRPr sz="1300">
                <a:latin typeface="Arial" pitchFamily="3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2184" y="4561226"/>
            <a:ext cx="5850834" cy="431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7" tIns="48319" rIns="96637" bIns="483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813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7" tIns="48319" rIns="96637" bIns="48319" numCol="1" anchor="b" anchorCtr="0" compatLnSpc="1">
            <a:prstTxWarp prst="textNoShape">
              <a:avLst/>
            </a:prstTxWarp>
          </a:bodyPr>
          <a:lstStyle>
            <a:lvl1pPr defTabSz="966517">
              <a:defRPr sz="1300">
                <a:latin typeface="Arial" pitchFamily="3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2962" y="9120813"/>
            <a:ext cx="3170583" cy="47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7" tIns="48319" rIns="96637" bIns="48319" numCol="1" anchor="b" anchorCtr="0" compatLnSpc="1">
            <a:prstTxWarp prst="textNoShape">
              <a:avLst/>
            </a:prstTxWarp>
          </a:bodyPr>
          <a:lstStyle>
            <a:lvl1pPr algn="r" defTabSz="966517">
              <a:defRPr sz="1300">
                <a:latin typeface="Arial" pitchFamily="32" charset="0"/>
              </a:defRPr>
            </a:lvl1pPr>
          </a:lstStyle>
          <a:p>
            <a:pPr>
              <a:defRPr/>
            </a:pPr>
            <a:fld id="{73DDD2B2-1CBF-8F4E-B84E-61DF5F519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303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2" charset="0"/>
        <a:ea typeface="ＭＳ Ｐゴシック" pitchFamily="32" charset="-128"/>
        <a:cs typeface="ＭＳ Ｐゴシック" pitchFamily="3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2" charset="0"/>
        <a:ea typeface="ＭＳ Ｐゴシック" pitchFamily="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2" charset="0"/>
        <a:ea typeface="ＭＳ Ｐゴシック" pitchFamily="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2" charset="0"/>
        <a:ea typeface="ＭＳ Ｐゴシック" pitchFamily="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2" charset="0"/>
        <a:ea typeface="ＭＳ Ｐゴシック" pitchFamily="3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BED60-FCA7-E54D-B2E7-0B49AFBB9F98}" type="slidenum">
              <a:rPr lang="en-US" smtClean="0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855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715618" y="4485807"/>
            <a:ext cx="5850832" cy="4318573"/>
          </a:xfrm>
          <a:prstGeom prst="rect">
            <a:avLst/>
          </a:prstGeom>
          <a:noFill/>
          <a:ln>
            <a:noFill/>
          </a:ln>
        </p:spPr>
        <p:txBody>
          <a:bodyPr lIns="94825" tIns="94825" rIns="94825" bIns="948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</a:pP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fld id="{00000000-1234-1234-1234-123412341234}" type="slidenum"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pPr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</a:pPr>
              <a:t>3</a:t>
            </a:fld>
            <a:endParaRPr lang="en-US">
              <a:solidFill>
                <a:schemeClr val="dk1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446178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732183" y="4561226"/>
            <a:ext cx="5850832" cy="4318573"/>
          </a:xfrm>
          <a:prstGeom prst="rect">
            <a:avLst/>
          </a:prstGeom>
          <a:noFill/>
          <a:ln>
            <a:noFill/>
          </a:ln>
        </p:spPr>
        <p:txBody>
          <a:bodyPr lIns="94825" tIns="94825" rIns="94825" bIns="948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732183" y="4561226"/>
            <a:ext cx="5850832" cy="4318573"/>
          </a:xfrm>
          <a:prstGeom prst="rect">
            <a:avLst/>
          </a:prstGeom>
          <a:noFill/>
          <a:ln>
            <a:noFill/>
          </a:ln>
        </p:spPr>
        <p:txBody>
          <a:bodyPr lIns="94825" tIns="94825" rIns="94825" bIns="948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732183" y="4561226"/>
            <a:ext cx="5850832" cy="4318573"/>
          </a:xfrm>
          <a:prstGeom prst="rect">
            <a:avLst/>
          </a:prstGeom>
          <a:noFill/>
          <a:ln>
            <a:noFill/>
          </a:ln>
        </p:spPr>
        <p:txBody>
          <a:bodyPr lIns="94825" tIns="94825" rIns="94825" bIns="94825" anchor="t" anchorCtr="0">
            <a:noAutofit/>
          </a:bodyPr>
          <a:lstStyle/>
          <a:p>
            <a:pPr>
              <a:spcBef>
                <a:spcPts val="373"/>
              </a:spcBef>
              <a:spcAft>
                <a:spcPts val="0"/>
              </a:spcAft>
            </a:pP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Shape 137"/>
          <p:cNvSpPr txBox="1">
            <a:spLocks noGrp="1"/>
          </p:cNvSpPr>
          <p:nvPr>
            <p:ph type="sldNum" idx="12"/>
          </p:nvPr>
        </p:nvSpPr>
        <p:spPr>
          <a:xfrm>
            <a:off x="4142961" y="9120813"/>
            <a:ext cx="3170583" cy="478748"/>
          </a:xfrm>
          <a:prstGeom prst="rect">
            <a:avLst/>
          </a:prstGeom>
          <a:noFill/>
          <a:ln>
            <a:noFill/>
          </a:ln>
        </p:spPr>
        <p:txBody>
          <a:bodyPr lIns="96614" tIns="48307" rIns="96614" bIns="48307" anchor="b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fld id="{00000000-1234-1234-1234-123412341234}" type="slidenum"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pPr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</a:pPr>
              <a:t>9</a:t>
            </a:fld>
            <a:endParaRPr lang="en-US">
              <a:solidFill>
                <a:schemeClr val="dk1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732183" y="4561226"/>
            <a:ext cx="5850782" cy="4318495"/>
          </a:xfrm>
          <a:prstGeom prst="rect">
            <a:avLst/>
          </a:prstGeom>
        </p:spPr>
        <p:txBody>
          <a:bodyPr lIns="94825" tIns="94825" rIns="94825" bIns="94825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sldNum" idx="12"/>
          </p:nvPr>
        </p:nvSpPr>
        <p:spPr>
          <a:xfrm>
            <a:off x="4142961" y="9120813"/>
            <a:ext cx="3170504" cy="478696"/>
          </a:xfrm>
          <a:prstGeom prst="rect">
            <a:avLst/>
          </a:prstGeom>
        </p:spPr>
        <p:txBody>
          <a:bodyPr lIns="96614" tIns="48307" rIns="96614" bIns="48307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25000"/>
            </a:pPr>
            <a:fld id="{00000000-1234-1234-1234-123412341234}" type="slidenum">
              <a:rPr lang="en-US"/>
              <a:pPr>
                <a:spcBef>
                  <a:spcPts val="0"/>
                </a:spcBef>
                <a:buClr>
                  <a:schemeClr val="dk1"/>
                </a:buClr>
                <a:buSzPct val="25000"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BED60-FCA7-E54D-B2E7-0B49AFBB9F98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4705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732183" y="4561226"/>
            <a:ext cx="5850832" cy="4318573"/>
          </a:xfrm>
          <a:prstGeom prst="rect">
            <a:avLst/>
          </a:prstGeom>
          <a:noFill/>
          <a:ln>
            <a:noFill/>
          </a:ln>
        </p:spPr>
        <p:txBody>
          <a:bodyPr lIns="94825" tIns="94825" rIns="94825" bIns="9482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endParaRPr lang="en-US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fld id="{00000000-1234-1234-1234-123412341234}" type="slidenum"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pPr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</a:pPr>
              <a:t>18</a:t>
            </a:fld>
            <a:endParaRPr lang="en-US">
              <a:solidFill>
                <a:schemeClr val="dk1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900771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241782C-D70E-42B2-BFEA-20E92537AF66}" type="datetimeFigureOut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2016-08-06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F26D894-B56B-4A1F-9AD7-2B300EF087C6}" type="slidenum">
              <a:rPr lang="en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bonWA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47967"/>
            <a:ext cx="7772400" cy="2045883"/>
          </a:xfrm>
        </p:spPr>
        <p:txBody>
          <a:bodyPr>
            <a:noAutofit/>
          </a:bodyPr>
          <a:lstStyle/>
          <a:p>
            <a:r>
              <a:rPr lang="en-US" sz="4800" u="sng" dirty="0"/>
              <a:t>Initiative 732</a:t>
            </a:r>
            <a:br>
              <a:rPr lang="en-US" sz="4800" dirty="0"/>
            </a:br>
            <a:r>
              <a:rPr lang="en-US" dirty="0"/>
              <a:t>revenue-neutral carbon tax ballot measure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3782" y="4836051"/>
            <a:ext cx="6400800" cy="1329079"/>
          </a:xfrm>
        </p:spPr>
        <p:txBody>
          <a:bodyPr/>
          <a:lstStyle/>
          <a:p>
            <a:r>
              <a:rPr lang="en-US" dirty="0"/>
              <a:t>Mike Massa</a:t>
            </a:r>
          </a:p>
          <a:p>
            <a:r>
              <a:rPr lang="en-US" dirty="0">
                <a:hlinkClick r:id="rId3"/>
              </a:rPr>
              <a:t>www.CarbonWA.org</a:t>
            </a:r>
            <a:endParaRPr lang="en-US" dirty="0"/>
          </a:p>
        </p:txBody>
      </p:sp>
      <p:pic>
        <p:nvPicPr>
          <p:cNvPr id="5" name="Picture 4" descr="Color_NOtaglin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761" y="157480"/>
            <a:ext cx="2453079" cy="163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815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Grassroots group of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Scientists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Economists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Business owners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Former elected officials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Students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Concerned citizens</a:t>
            </a:r>
          </a:p>
          <a:p>
            <a:pPr marL="342900" lvl="1" indent="-3429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>
                <a:sym typeface="Calibri"/>
              </a:rPr>
              <a:t>Non-partisan</a:t>
            </a:r>
          </a:p>
          <a:p>
            <a:pPr marL="342900" lvl="1" indent="-3429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>
                <a:sym typeface="Calibri"/>
              </a:rPr>
              <a:t>We work in living rooms; not board rooms</a:t>
            </a:r>
          </a:p>
          <a:p>
            <a:pPr marL="742950" lvl="2" indent="-3429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endParaRPr lang="en-US" dirty="0">
              <a:sym typeface="Calibri"/>
            </a:endParaRPr>
          </a:p>
          <a:p>
            <a:pPr marL="342900" marR="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  <a:rtl val="0"/>
            </a:endParaRPr>
          </a:p>
        </p:txBody>
      </p:sp>
      <p:pic>
        <p:nvPicPr>
          <p:cNvPr id="89" name="Shape 89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 l="24876" r="24876"/>
          <a:stretch/>
        </p:blipFill>
        <p:spPr>
          <a:xfrm>
            <a:off x="4648200" y="1600200"/>
            <a:ext cx="4038598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We Are</a:t>
            </a:r>
          </a:p>
        </p:txBody>
      </p:sp>
      <p:sp>
        <p:nvSpPr>
          <p:cNvPr id="5" name="Shape 131"/>
          <p:cNvSpPr txBox="1">
            <a:spLocks/>
          </p:cNvSpPr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vert="horz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5400" b="1" dirty="0">
                <a:solidFill>
                  <a:srgbClr val="F3F3F3"/>
                </a:solidFill>
                <a:ea typeface="Arial"/>
                <a:cs typeface="Arial"/>
                <a:sym typeface="Arial"/>
                <a:rtl val="0"/>
              </a:rPr>
              <a:t>Who We Are</a:t>
            </a:r>
          </a:p>
        </p:txBody>
      </p:sp>
    </p:spTree>
    <p:extLst>
      <p:ext uri="{BB962C8B-B14F-4D97-AF65-F5344CB8AC3E}">
        <p14:creationId xmlns:p14="http://schemas.microsoft.com/office/powerpoint/2010/main" val="2768573403"/>
      </p:ext>
    </p:extLst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05663"/>
            <a:ext cx="6627090" cy="497031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34109" y="564226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/>
              <a:t>Hundreds of Active Volunteers </a:t>
            </a:r>
          </a:p>
        </p:txBody>
      </p:sp>
      <p:sp>
        <p:nvSpPr>
          <p:cNvPr id="5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vert="horz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5400" b="1" dirty="0">
                <a:solidFill>
                  <a:srgbClr val="F3F3F3"/>
                </a:solidFill>
                <a:ea typeface="Arial"/>
                <a:cs typeface="Arial"/>
                <a:sym typeface="Arial"/>
                <a:rtl val="0"/>
              </a:rPr>
              <a:t>30+ Chapters</a:t>
            </a:r>
          </a:p>
        </p:txBody>
      </p:sp>
    </p:spTree>
    <p:extLst>
      <p:ext uri="{BB962C8B-B14F-4D97-AF65-F5344CB8AC3E}">
        <p14:creationId xmlns:p14="http://schemas.microsoft.com/office/powerpoint/2010/main" val="818904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6438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/>
              <a:t>Effective</a:t>
            </a:r>
            <a:r>
              <a:rPr lang="en-US" dirty="0"/>
              <a:t> at reducing emissions</a:t>
            </a:r>
          </a:p>
          <a:p>
            <a:pPr lvl="1"/>
            <a:r>
              <a:rPr lang="en-US" dirty="0"/>
              <a:t>Meaningful price signal to all fossil fuel consumers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u="sng" dirty="0"/>
              <a:t>Fair</a:t>
            </a:r>
            <a:r>
              <a:rPr lang="en-US" dirty="0"/>
              <a:t> in who pays</a:t>
            </a:r>
          </a:p>
          <a:p>
            <a:pPr lvl="1"/>
            <a:r>
              <a:rPr lang="en-US" dirty="0"/>
              <a:t>Protect low &amp; middle income households</a:t>
            </a:r>
          </a:p>
          <a:p>
            <a:pPr lvl="1"/>
            <a:r>
              <a:rPr lang="en-US" dirty="0"/>
              <a:t>Protect small &amp; trade-exposed businesses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u="sng" dirty="0"/>
              <a:t>Supports</a:t>
            </a:r>
            <a:r>
              <a:rPr lang="en-US" dirty="0"/>
              <a:t> economic growth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u="sng" dirty="0"/>
              <a:t>Politically viable &amp; durable </a:t>
            </a:r>
            <a:r>
              <a:rPr lang="en-US" dirty="0"/>
              <a:t>in divided state</a:t>
            </a:r>
          </a:p>
          <a:p>
            <a:pPr lvl="1"/>
            <a:r>
              <a:rPr lang="en-US" dirty="0"/>
              <a:t>Draw support from both sides of aisle</a:t>
            </a:r>
          </a:p>
          <a:p>
            <a:pPr lvl="1"/>
            <a:r>
              <a:rPr lang="en-US" dirty="0"/>
              <a:t>Model for other states &amp; Congress</a:t>
            </a:r>
          </a:p>
          <a:p>
            <a:endParaRPr lang="en-US" dirty="0"/>
          </a:p>
        </p:txBody>
      </p:sp>
      <p:pic>
        <p:nvPicPr>
          <p:cNvPr id="4" name="Picture 3" descr="Color_NOtagl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891" y="5786811"/>
            <a:ext cx="1200726" cy="797880"/>
          </a:xfrm>
          <a:prstGeom prst="rect">
            <a:avLst/>
          </a:prstGeom>
        </p:spPr>
      </p:pic>
      <p:sp>
        <p:nvSpPr>
          <p:cNvPr id="5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73763"/>
          </a:solidFill>
          <a:ln>
            <a:solidFill>
              <a:schemeClr val="accent1"/>
            </a:solidFill>
          </a:ln>
        </p:spPr>
        <p:txBody>
          <a:bodyPr vert="horz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5400" b="1" dirty="0">
                <a:solidFill>
                  <a:srgbClr val="F3F3F3"/>
                </a:solidFill>
                <a:ea typeface="Arial"/>
                <a:cs typeface="Arial"/>
                <a:sym typeface="Arial"/>
                <a:rtl val="0"/>
              </a:rPr>
              <a:t>Policy Design Goals</a:t>
            </a:r>
          </a:p>
        </p:txBody>
      </p:sp>
    </p:spTree>
    <p:extLst>
      <p:ext uri="{BB962C8B-B14F-4D97-AF65-F5344CB8AC3E}">
        <p14:creationId xmlns:p14="http://schemas.microsoft.com/office/powerpoint/2010/main" val="1048518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18" y="277580"/>
            <a:ext cx="8640960" cy="611871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/>
          <p:nvPr/>
        </p:nvSpPr>
        <p:spPr>
          <a:xfrm>
            <a:off x="5355198" y="6453335"/>
            <a:ext cx="353728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Source: BC Budgets 2008-2013</a:t>
            </a:r>
          </a:p>
        </p:txBody>
      </p:sp>
    </p:spTree>
    <p:extLst>
      <p:ext uri="{BB962C8B-B14F-4D97-AF65-F5344CB8AC3E}">
        <p14:creationId xmlns:p14="http://schemas.microsoft.com/office/powerpoint/2010/main" val="1007279180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3887862"/>
              </p:ext>
            </p:extLst>
          </p:nvPr>
        </p:nvGraphicFramePr>
        <p:xfrm>
          <a:off x="480509" y="286046"/>
          <a:ext cx="8257598" cy="5975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19041" y="1787953"/>
            <a:ext cx="1440115" cy="4320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 dirty="0">
                <a:solidFill>
                  <a:srgbClr val="4F81BD">
                    <a:lumMod val="75000"/>
                  </a:srgbClr>
                </a:solidFill>
                <a:latin typeface="Calibri"/>
              </a:rPr>
              <a:t>Canada</a:t>
            </a:r>
            <a:endParaRPr lang="en-CA" b="1" dirty="0">
              <a:solidFill>
                <a:srgbClr val="4F81B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7639" y="3410917"/>
            <a:ext cx="879692" cy="4320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 dirty="0">
                <a:solidFill>
                  <a:srgbClr val="008000"/>
                </a:solidFill>
                <a:latin typeface="Calibri"/>
              </a:rPr>
              <a:t>B.C.</a:t>
            </a:r>
            <a:endParaRPr lang="en-CA" b="1" dirty="0">
              <a:solidFill>
                <a:srgbClr val="008000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61299" y="6391724"/>
            <a:ext cx="377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dirty="0">
                <a:solidFill>
                  <a:prstClr val="black"/>
                </a:solidFill>
                <a:latin typeface="Calibri"/>
              </a:rPr>
              <a:t>Source: CANSIM 134-0004, 051-0001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9400" y="4909734"/>
            <a:ext cx="167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Price frozen at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 CA$30/ton</a:t>
            </a:r>
          </a:p>
        </p:txBody>
      </p:sp>
      <p:cxnSp>
        <p:nvCxnSpPr>
          <p:cNvPr id="3" name="Straight Arrow Connector 2"/>
          <p:cNvCxnSpPr>
            <a:stCxn id="10" idx="3"/>
          </p:cNvCxnSpPr>
          <p:nvPr/>
        </p:nvCxnSpPr>
        <p:spPr>
          <a:xfrm>
            <a:off x="4241653" y="5232900"/>
            <a:ext cx="1941864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77450" y="1464787"/>
            <a:ext cx="167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Starting price: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CA$10/ton</a:t>
            </a:r>
          </a:p>
        </p:txBody>
      </p:sp>
    </p:spTree>
    <p:extLst>
      <p:ext uri="{BB962C8B-B14F-4D97-AF65-F5344CB8AC3E}">
        <p14:creationId xmlns:p14="http://schemas.microsoft.com/office/powerpoint/2010/main" val="3274218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165931"/>
              </p:ext>
            </p:extLst>
          </p:nvPr>
        </p:nvGraphicFramePr>
        <p:xfrm>
          <a:off x="240042" y="403166"/>
          <a:ext cx="8686800" cy="593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48250" y="6491312"/>
            <a:ext cx="377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dirty="0">
                <a:solidFill>
                  <a:prstClr val="black"/>
                </a:solidFill>
                <a:latin typeface="Calibri"/>
              </a:rPr>
              <a:t>Source: CANSIM 384-0038, 051-0001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9265" y="2910645"/>
            <a:ext cx="879692" cy="4320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 dirty="0">
                <a:solidFill>
                  <a:srgbClr val="008000"/>
                </a:solidFill>
                <a:latin typeface="Calibri"/>
              </a:rPr>
              <a:t>B.C.</a:t>
            </a:r>
            <a:endParaRPr lang="en-CA" b="1" dirty="0">
              <a:solidFill>
                <a:srgbClr val="008000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0875" y="1878051"/>
            <a:ext cx="1440115" cy="4320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 dirty="0">
                <a:solidFill>
                  <a:srgbClr val="4F81BD">
                    <a:lumMod val="75000"/>
                  </a:srgbClr>
                </a:solidFill>
                <a:latin typeface="Calibri"/>
              </a:rPr>
              <a:t>Canada</a:t>
            </a:r>
            <a:endParaRPr lang="en-CA" b="1" dirty="0">
              <a:solidFill>
                <a:srgbClr val="4F81BD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1178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Shape 2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944285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6000" b="1" i="0" u="none" strike="noStrike" cap="none" baseline="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  <a:rtl val="0"/>
              </a:rPr>
              <a:t>Our Proposal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287875" y="1512599"/>
            <a:ext cx="4148699" cy="523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What’s the plan?</a:t>
            </a: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600" b="1" dirty="0"/>
          </a:p>
          <a:p>
            <a:pPr lvl="0" indent="-1397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baseline="0" dirty="0">
                <a:solidFill>
                  <a:srgbClr val="000000"/>
                </a:solidFill>
                <a:ea typeface="Arial"/>
                <a:cs typeface="Arial"/>
                <a:sym typeface="Arial"/>
                <a:rtl val="0"/>
              </a:rPr>
              <a:t>$25/ton tax on fossil </a:t>
            </a:r>
            <a:r>
              <a:rPr lang="en-US" dirty="0">
                <a:solidFill>
                  <a:srgbClr val="000000"/>
                </a:solidFill>
                <a:ea typeface="Arial"/>
                <a:cs typeface="Arial"/>
                <a:sym typeface="Arial"/>
                <a:rtl val="0"/>
              </a:rPr>
              <a:t>fuel carbon emissions</a:t>
            </a:r>
            <a:endParaRPr lang="en-US" sz="2800" b="0" i="0" u="none" strike="noStrike" cap="none" baseline="0" dirty="0">
              <a:solidFill>
                <a:srgbClr val="000000"/>
              </a:solidFill>
              <a:ea typeface="Arial"/>
              <a:cs typeface="Arial"/>
              <a:sym typeface="Arial"/>
              <a:rtl val="0"/>
            </a:endParaRP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900" b="0" i="0" u="none" strike="noStrike" cap="none" baseline="0" dirty="0">
              <a:solidFill>
                <a:srgbClr val="000000"/>
              </a:solidFill>
              <a:ea typeface="Arial"/>
              <a:cs typeface="Arial"/>
              <a:sym typeface="Arial"/>
              <a:rtl val="0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baseline="0" dirty="0">
                <a:solidFill>
                  <a:srgbClr val="000000"/>
                </a:solidFill>
                <a:ea typeface="Arial"/>
                <a:cs typeface="Arial"/>
                <a:sym typeface="Arial"/>
                <a:rtl val="0"/>
              </a:rPr>
              <a:t>Reduce sales tax 1%</a:t>
            </a: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900" b="0" i="0" u="none" strike="noStrike" cap="none" baseline="0" dirty="0">
              <a:solidFill>
                <a:srgbClr val="000000"/>
              </a:solidFill>
              <a:ea typeface="Arial"/>
              <a:cs typeface="Arial"/>
              <a:sym typeface="Arial"/>
              <a:rtl val="0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b="0" i="0" u="none" strike="noStrike" cap="none" baseline="0" dirty="0">
                <a:solidFill>
                  <a:srgbClr val="000000"/>
                </a:solidFill>
                <a:sym typeface="Arial"/>
                <a:rtl val="0"/>
              </a:rPr>
              <a:t>Eliminate B&amp;O tax on </a:t>
            </a:r>
            <a:r>
              <a:rPr lang="en-US" dirty="0">
                <a:rtl val="0"/>
              </a:rPr>
              <a:t>manufacturers</a:t>
            </a: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900" b="0" i="0" u="none" strike="noStrike" cap="none" baseline="0" dirty="0">
              <a:solidFill>
                <a:srgbClr val="000000"/>
              </a:solidFill>
              <a:ea typeface="Arial"/>
              <a:cs typeface="Arial"/>
              <a:sym typeface="Arial"/>
              <a:rtl val="0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b="0" i="0" u="none" strike="noStrike" cap="none" baseline="0" dirty="0">
                <a:solidFill>
                  <a:srgbClr val="000000"/>
                </a:solidFill>
                <a:ea typeface="Arial"/>
                <a:cs typeface="Arial"/>
                <a:sym typeface="Arial"/>
                <a:rtl val="0"/>
              </a:rPr>
              <a:t>Fund and increase the Working Families Rebate</a:t>
            </a:r>
          </a:p>
          <a:p>
            <a:pPr marL="342900" marR="0" lvl="0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5" name="Shape 132"/>
          <p:cNvSpPr txBox="1">
            <a:spLocks noGrp="1"/>
          </p:cNvSpPr>
          <p:nvPr>
            <p:ph type="body" idx="1"/>
          </p:nvPr>
        </p:nvSpPr>
        <p:spPr>
          <a:xfrm>
            <a:off x="4572000" y="1524000"/>
            <a:ext cx="4148699" cy="5231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What does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 it do</a:t>
            </a:r>
            <a:r>
              <a:rPr lang="en-US" sz="3200" b="1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?</a:t>
            </a: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600" b="1" dirty="0"/>
          </a:p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ea typeface="Arial"/>
                <a:cs typeface="Arial"/>
                <a:sym typeface="Arial"/>
                <a:rtl val="0"/>
              </a:rPr>
              <a:t>Reduce</a:t>
            </a:r>
            <a:r>
              <a:rPr lang="en-US" sz="2800" b="0" i="0" u="none" strike="noStrike" cap="none" baseline="0" dirty="0">
                <a:solidFill>
                  <a:srgbClr val="000000"/>
                </a:solidFill>
                <a:ea typeface="Arial"/>
                <a:cs typeface="Arial"/>
                <a:sym typeface="Arial"/>
                <a:rtl val="0"/>
              </a:rPr>
              <a:t> climate</a:t>
            </a:r>
            <a:r>
              <a:rPr lang="en-US" sz="2800" b="0" i="0" u="none" strike="noStrike" cap="none" dirty="0">
                <a:solidFill>
                  <a:srgbClr val="000000"/>
                </a:solidFill>
                <a:ea typeface="Arial"/>
                <a:cs typeface="Arial"/>
                <a:sym typeface="Arial"/>
                <a:rtl val="0"/>
              </a:rPr>
              <a:t> pollution</a:t>
            </a:r>
            <a:endParaRPr lang="en-US" sz="2800" b="0" i="0" u="none" strike="noStrike" cap="none" baseline="0" dirty="0">
              <a:solidFill>
                <a:srgbClr val="000000"/>
              </a:solidFill>
              <a:ea typeface="Arial"/>
              <a:cs typeface="Arial"/>
              <a:sym typeface="Arial"/>
              <a:rtl val="0"/>
            </a:endParaRP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900" b="0" i="0" u="none" strike="noStrike" cap="none" baseline="0" dirty="0">
              <a:solidFill>
                <a:srgbClr val="000000"/>
              </a:solidFill>
              <a:ea typeface="Arial"/>
              <a:cs typeface="Arial"/>
              <a:sym typeface="Arial"/>
              <a:rtl val="0"/>
            </a:endParaRPr>
          </a:p>
          <a:p>
            <a:pPr lvl="0" indent="-139700">
              <a:buSzPct val="100000"/>
            </a:pPr>
            <a:r>
              <a:rPr lang="en-US" sz="2800" dirty="0"/>
              <a:t>Preserve household &amp; business spending power</a:t>
            </a:r>
          </a:p>
          <a:p>
            <a:pPr marL="203200" indent="0">
              <a:buSzPct val="100000"/>
              <a:buNone/>
            </a:pPr>
            <a:r>
              <a:rPr lang="en-US" sz="900" dirty="0"/>
              <a:t> </a:t>
            </a:r>
          </a:p>
          <a:p>
            <a:pPr indent="-139700">
              <a:buSzPct val="100000"/>
            </a:pPr>
            <a:r>
              <a:rPr lang="en-US" sz="2800" dirty="0"/>
              <a:t>Preserve manufacturing jobs</a:t>
            </a: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900" b="0" i="0" u="none" strike="noStrike" cap="none" baseline="0" dirty="0">
              <a:solidFill>
                <a:srgbClr val="000000"/>
              </a:solidFill>
              <a:ea typeface="Arial"/>
              <a:cs typeface="Arial"/>
              <a:sym typeface="Arial"/>
              <a:rtl val="0"/>
            </a:endParaRPr>
          </a:p>
          <a:p>
            <a:pPr indent="-139700">
              <a:buSzPct val="100000"/>
            </a:pPr>
            <a:r>
              <a:rPr lang="en-US" sz="2800" dirty="0"/>
              <a:t>Make our regressive tax system more fair</a:t>
            </a: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9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8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marL="342900" marR="0" lvl="0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 baseline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026339715"/>
      </p:ext>
    </p:extLst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592" y="4341090"/>
            <a:ext cx="15955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Slower</a:t>
            </a:r>
          </a:p>
          <a:p>
            <a:pPr algn="ctr"/>
            <a:r>
              <a:rPr lang="en-US" sz="2000" u="sng" dirty="0">
                <a:latin typeface="+mn-lt"/>
              </a:rPr>
              <a:t> Phase-In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Ag Diesel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Non-Profit Transit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6593" y="2207587"/>
            <a:ext cx="159558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latin typeface="+mn-lt"/>
              </a:rPr>
              <a:t>Tax Covers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Fossil Fuels Consumed Within State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Imported Electricity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982" y="1123354"/>
            <a:ext cx="5032561" cy="4965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6828" y="6179917"/>
            <a:ext cx="7314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Maintain revenue neutrality by slowly raising carbon tax rate over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4131" y="1724620"/>
            <a:ext cx="1792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Tax Rebate for Working Families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4131" y="2389491"/>
            <a:ext cx="1792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Cut Taxes on Manufacturers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4131" y="3899480"/>
            <a:ext cx="1792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Cut Sales Tax Rate One Point</a:t>
            </a:r>
          </a:p>
          <a:p>
            <a:pPr algn="ctr"/>
            <a:r>
              <a:rPr lang="en-US" sz="1600" dirty="0"/>
              <a:t>(6.5% → 5.5%)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1344" y="196065"/>
            <a:ext cx="5813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+mj-lt"/>
              </a:rPr>
              <a:t>Revenue Neutral Tax Swap</a:t>
            </a:r>
          </a:p>
        </p:txBody>
      </p:sp>
      <p:pic>
        <p:nvPicPr>
          <p:cNvPr id="14" name="Picture 13" descr="Color_NOtagl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891" y="196065"/>
            <a:ext cx="1200726" cy="7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15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solidFill>
            <a:srgbClr val="073763"/>
          </a:solidFill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Why Rebate Carbon Revenues?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509936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rtl="0">
              <a:spcBef>
                <a:spcPts val="0"/>
              </a:spcBef>
              <a:buNone/>
            </a:pPr>
            <a:r>
              <a:rPr lang="en-US" sz="2800" b="1" dirty="0"/>
              <a:t>Energy taxes are inherently regressive</a:t>
            </a:r>
          </a:p>
          <a:p>
            <a:pPr marL="914400" lvl="0" indent="-228600" rtl="0">
              <a:spcBef>
                <a:spcPts val="0"/>
              </a:spcBef>
              <a:buSzPct val="100000"/>
            </a:pPr>
            <a:r>
              <a:rPr lang="en-US" sz="2000" dirty="0"/>
              <a:t>Disproportionately burden low and middle income households</a:t>
            </a:r>
            <a:endParaRPr lang="en-US" sz="1800" dirty="0"/>
          </a:p>
          <a:p>
            <a:pPr marL="0" lvl="0" indent="0">
              <a:spcBef>
                <a:spcPts val="600"/>
              </a:spcBef>
              <a:buNone/>
            </a:pPr>
            <a:r>
              <a:rPr lang="en-US" sz="2800" b="1" dirty="0"/>
              <a:t>Manufacturers have to compete out of state</a:t>
            </a:r>
          </a:p>
          <a:p>
            <a:pPr marL="914400" indent="-228600">
              <a:spcBef>
                <a:spcPts val="0"/>
              </a:spcBef>
              <a:buSzPct val="100000"/>
            </a:pPr>
            <a:r>
              <a:rPr lang="en-US" sz="2000" dirty="0"/>
              <a:t>“Leakage” = lost jobs and same (or worse) global emissions</a:t>
            </a:r>
          </a:p>
          <a:p>
            <a:pPr marL="914400" indent="-228600">
              <a:spcBef>
                <a:spcPts val="0"/>
              </a:spcBef>
              <a:buSzPct val="100000"/>
            </a:pPr>
            <a:r>
              <a:rPr lang="en-US" sz="2000" dirty="0"/>
              <a:t>Compensate while still incenting emissions reductions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/>
              <a:t>Tax increases are an economic drag</a:t>
            </a:r>
          </a:p>
          <a:p>
            <a:pPr marL="914400" lvl="0" indent="-228600">
              <a:spcBef>
                <a:spcPts val="0"/>
              </a:spcBef>
              <a:buSzPct val="100000"/>
            </a:pPr>
            <a:r>
              <a:rPr lang="en-US" sz="2000" dirty="0"/>
              <a:t>Need strong carbon price to incent emissions reductions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/>
              <a:t>Tax Increases are HARD politically</a:t>
            </a:r>
          </a:p>
          <a:p>
            <a:pPr marL="914400" lvl="0" indent="-228600" rtl="0">
              <a:spcBef>
                <a:spcPts val="0"/>
              </a:spcBef>
              <a:buSzPct val="100000"/>
            </a:pPr>
            <a:r>
              <a:rPr lang="en-US" sz="1800" dirty="0"/>
              <a:t>Voters have approved only 3 statewide tax increases in last 20 years</a:t>
            </a:r>
          </a:p>
          <a:p>
            <a:pPr marL="914400" lvl="0" indent="-228600" rtl="0">
              <a:spcBef>
                <a:spcPts val="0"/>
              </a:spcBef>
              <a:buSzPct val="100000"/>
            </a:pPr>
            <a:r>
              <a:rPr lang="en-US" sz="1800" dirty="0"/>
              <a:t>Voted 5 times to repeal taxes and 6 times to make it harder to raise them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/>
              <a:t>Bipartisan Appeal</a:t>
            </a:r>
          </a:p>
          <a:p>
            <a:pPr marL="914400" lvl="0" indent="-228600" rtl="0">
              <a:spcBef>
                <a:spcPts val="0"/>
              </a:spcBef>
              <a:buSzPct val="100000"/>
            </a:pPr>
            <a:r>
              <a:rPr lang="en-US" sz="1800" dirty="0"/>
              <a:t>Right: Bill </a:t>
            </a:r>
            <a:r>
              <a:rPr lang="en-US" sz="1800" dirty="0" err="1"/>
              <a:t>Finkbeiner</a:t>
            </a:r>
            <a:r>
              <a:rPr lang="en-US" sz="1800" dirty="0"/>
              <a:t>, Steve </a:t>
            </a:r>
            <a:r>
              <a:rPr lang="en-US" sz="1800" dirty="0" err="1"/>
              <a:t>Litzow</a:t>
            </a:r>
            <a:r>
              <a:rPr lang="en-US" sz="1800" dirty="0"/>
              <a:t>, George Shultz, Bloomberg View </a:t>
            </a:r>
          </a:p>
          <a:p>
            <a:pPr marL="914400" lvl="0" indent="-228600" rtl="0">
              <a:spcBef>
                <a:spcPts val="0"/>
              </a:spcBef>
              <a:buSzPct val="100000"/>
            </a:pPr>
            <a:r>
              <a:rPr lang="en-US" sz="1800" dirty="0"/>
              <a:t>Left: Clallam Co Dems, Mike Doherty, Jim McDermott, Joe Fitzgibbon</a:t>
            </a:r>
          </a:p>
          <a:p>
            <a:pPr marL="0" lvl="0" indent="0">
              <a:spcBef>
                <a:spcPts val="0"/>
              </a:spcBef>
              <a:buNone/>
            </a:pPr>
            <a:endParaRPr sz="1800" b="1" dirty="0"/>
          </a:p>
        </p:txBody>
      </p:sp>
    </p:spTree>
    <p:extLst>
      <p:ext uri="{BB962C8B-B14F-4D97-AF65-F5344CB8AC3E}">
        <p14:creationId xmlns:p14="http://schemas.microsoft.com/office/powerpoint/2010/main" val="2060664436"/>
      </p:ext>
    </p:extLst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04565" y="6222717"/>
            <a:ext cx="6703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Based on Institute on Taxation and Economic Policy, </a:t>
            </a:r>
            <a:r>
              <a:rPr lang="en-US" sz="1600" i="1" dirty="0">
                <a:solidFill>
                  <a:prstClr val="black"/>
                </a:solidFill>
              </a:rPr>
              <a:t>Who Pays? </a:t>
            </a:r>
            <a:r>
              <a:rPr lang="en-US" sz="1600" dirty="0">
                <a:solidFill>
                  <a:prstClr val="black"/>
                </a:solidFill>
              </a:rPr>
              <a:t>(2015)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37" y="378694"/>
            <a:ext cx="8611267" cy="561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99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82081"/>
          </a:xfrm>
        </p:spPr>
        <p:txBody>
          <a:bodyPr>
            <a:noAutofit/>
          </a:bodyPr>
          <a:lstStyle/>
          <a:p>
            <a:r>
              <a:rPr lang="en-US" sz="2800" dirty="0"/>
              <a:t>OFM Est: -$797M over 6 years (local rev +$156M)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We are confident will be revenue-neutral in practice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OFM forecast based on 3 faulty assumptions:</a:t>
            </a:r>
          </a:p>
          <a:p>
            <a:pPr lvl="1"/>
            <a:r>
              <a:rPr lang="en-US" sz="2400" dirty="0"/>
              <a:t>Did not tax exported electricity ($375m – 6 </a:t>
            </a:r>
            <a:r>
              <a:rPr lang="en-US" sz="2400" dirty="0" err="1"/>
              <a:t>yrs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Wrong tax rate for unspecified electricity ($323m – 6 </a:t>
            </a:r>
            <a:r>
              <a:rPr lang="en-US" sz="2400" dirty="0" err="1"/>
              <a:t>yrs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2x payout of Working Families Rebate ($263m – 1</a:t>
            </a:r>
            <a:r>
              <a:rPr lang="en-US" sz="2400" baseline="30000" dirty="0"/>
              <a:t>st</a:t>
            </a:r>
            <a:r>
              <a:rPr lang="en-US" sz="2400" dirty="0"/>
              <a:t> </a:t>
            </a:r>
            <a:r>
              <a:rPr lang="en-US" sz="2400" dirty="0" err="1"/>
              <a:t>yr</a:t>
            </a:r>
            <a:r>
              <a:rPr lang="en-US" sz="2400" dirty="0"/>
              <a:t>)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Even if OFM correct on revenue, Legislature can fix with majority vote after 18 months</a:t>
            </a:r>
          </a:p>
          <a:p>
            <a:pPr lvl="1"/>
            <a:r>
              <a:rPr lang="en-US" sz="2400" dirty="0"/>
              <a:t>Projected 18 month deficit: -$122M</a:t>
            </a:r>
          </a:p>
          <a:p>
            <a:pPr lvl="1"/>
            <a:r>
              <a:rPr lang="en-US" sz="2400" dirty="0"/>
              <a:t>Proper implementation of WFR erases deficit</a:t>
            </a:r>
          </a:p>
        </p:txBody>
      </p:sp>
      <p:sp>
        <p:nvSpPr>
          <p:cNvPr id="5" name="Shape 1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73763"/>
          </a:solidFill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State Fiscal Impact</a:t>
            </a:r>
          </a:p>
        </p:txBody>
      </p:sp>
      <p:pic>
        <p:nvPicPr>
          <p:cNvPr id="6" name="Picture 5" descr="Color_NOtagl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891" y="5786811"/>
            <a:ext cx="1200726" cy="7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88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949403" y="1623051"/>
            <a:ext cx="6863738" cy="3673226"/>
          </a:xfrm>
          <a:prstGeom prst="rect">
            <a:avLst/>
          </a:prstGeom>
        </p:spPr>
      </p:pic>
      <p:sp>
        <p:nvSpPr>
          <p:cNvPr id="6" name="Shape 1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73763"/>
          </a:solidFill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Fiscal Impact in Perspective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460" y="5382408"/>
            <a:ext cx="8120958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Perspective: Recent state revenue forecast shifted $424M over 2 years (1.1%)</a:t>
            </a:r>
          </a:p>
          <a:p>
            <a:pPr marL="1325880">
              <a:spcBef>
                <a:spcPts val="300"/>
              </a:spcBef>
            </a:pPr>
            <a:r>
              <a:rPr lang="en-US" dirty="0"/>
              <a:t>Projected I-732 deficit $797M over 6 years (0.66%)</a:t>
            </a:r>
          </a:p>
          <a:p>
            <a:pPr marL="1325880">
              <a:spcBef>
                <a:spcPts val="300"/>
              </a:spcBef>
            </a:pPr>
            <a:r>
              <a:rPr lang="en-US" dirty="0"/>
              <a:t>State estimates climate impacts will cost $3.8B per year by 2020</a:t>
            </a:r>
          </a:p>
          <a:p>
            <a:pPr marL="1325880">
              <a:spcBef>
                <a:spcPts val="300"/>
              </a:spcBef>
            </a:pPr>
            <a:r>
              <a:rPr lang="en-US" dirty="0"/>
              <a:t>I-732 provides </a:t>
            </a:r>
            <a:r>
              <a:rPr lang="en-US" u="sng" dirty="0"/>
              <a:t>$1 billion </a:t>
            </a:r>
            <a:r>
              <a:rPr lang="en-US" dirty="0"/>
              <a:t>to low-income families over 4 years</a:t>
            </a:r>
            <a:r>
              <a:rPr lang="en-US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0790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9653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Avg</a:t>
            </a:r>
            <a:r>
              <a:rPr lang="en-US" dirty="0"/>
              <a:t> WA family: </a:t>
            </a:r>
          </a:p>
          <a:p>
            <a:pPr lvl="1"/>
            <a:r>
              <a:rPr lang="en-US" dirty="0"/>
              <a:t>Pay $200-300 more for energy (utilities, transportation)</a:t>
            </a:r>
          </a:p>
          <a:p>
            <a:pPr lvl="1"/>
            <a:r>
              <a:rPr lang="en-US" dirty="0"/>
              <a:t>Save $200-$300 on everything else (sales tax cut)</a:t>
            </a:r>
          </a:p>
          <a:p>
            <a:pPr>
              <a:spcBef>
                <a:spcPts val="600"/>
              </a:spcBef>
            </a:pPr>
            <a:r>
              <a:rPr lang="en-US" dirty="0"/>
              <a:t>But Clallam PUD fuel mix is ~93% non-fossil</a:t>
            </a:r>
          </a:p>
          <a:p>
            <a:pPr lvl="1"/>
            <a:r>
              <a:rPr lang="en-US" dirty="0"/>
              <a:t>Carbon tax = ~$0.0018 kWh (~2/10ths of penny)</a:t>
            </a:r>
          </a:p>
          <a:p>
            <a:pPr lvl="1"/>
            <a:r>
              <a:rPr lang="en-US" dirty="0"/>
              <a:t>Based on 2010-2014 </a:t>
            </a:r>
            <a:r>
              <a:rPr lang="en-US" dirty="0" err="1"/>
              <a:t>avg</a:t>
            </a:r>
            <a:r>
              <a:rPr lang="en-US" dirty="0"/>
              <a:t> fuel mix &amp; $25/ton tax</a:t>
            </a:r>
          </a:p>
          <a:p>
            <a:pPr>
              <a:spcBef>
                <a:spcPts val="600"/>
              </a:spcBef>
            </a:pPr>
            <a:r>
              <a:rPr lang="en-US" dirty="0"/>
              <a:t>~$40/</a:t>
            </a:r>
            <a:r>
              <a:rPr lang="en-US" dirty="0" err="1"/>
              <a:t>yr</a:t>
            </a:r>
            <a:r>
              <a:rPr lang="en-US" dirty="0"/>
              <a:t> cost for </a:t>
            </a:r>
            <a:r>
              <a:rPr lang="en-US" dirty="0" err="1"/>
              <a:t>avg</a:t>
            </a:r>
            <a:r>
              <a:rPr lang="en-US" dirty="0"/>
              <a:t> 2,000sqft home w/ electric heat</a:t>
            </a:r>
          </a:p>
          <a:p>
            <a:pPr>
              <a:spcBef>
                <a:spcPts val="600"/>
              </a:spcBef>
            </a:pPr>
            <a:r>
              <a:rPr lang="en-US" dirty="0"/>
              <a:t>~$226 sales tax savings for household earning Clallam family median ($58,100)</a:t>
            </a:r>
          </a:p>
          <a:p>
            <a:pPr lvl="1"/>
            <a:r>
              <a:rPr lang="en-US" dirty="0"/>
              <a:t>Estimate from UW Carbon Tax Swap Calculator</a:t>
            </a:r>
          </a:p>
          <a:p>
            <a:pPr>
              <a:spcBef>
                <a:spcPts val="600"/>
              </a:spcBef>
            </a:pPr>
            <a:r>
              <a:rPr lang="en-US" dirty="0"/>
              <a:t>Up to $1500/</a:t>
            </a:r>
            <a:r>
              <a:rPr lang="en-US" dirty="0" err="1"/>
              <a:t>yr</a:t>
            </a:r>
            <a:r>
              <a:rPr lang="en-US" dirty="0"/>
              <a:t> rebate to low income families</a:t>
            </a:r>
          </a:p>
          <a:p>
            <a:endParaRPr lang="en-US" dirty="0"/>
          </a:p>
        </p:txBody>
      </p:sp>
      <p:pic>
        <p:nvPicPr>
          <p:cNvPr id="4" name="Picture 3" descr="Color_NOtagl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891" y="5786811"/>
            <a:ext cx="1200726" cy="797880"/>
          </a:xfrm>
          <a:prstGeom prst="rect">
            <a:avLst/>
          </a:prstGeom>
        </p:spPr>
      </p:pic>
      <p:sp>
        <p:nvSpPr>
          <p:cNvPr id="5" name="Shape 1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73763"/>
          </a:solidFill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Clallam County Impact</a:t>
            </a:r>
          </a:p>
        </p:txBody>
      </p:sp>
    </p:spTree>
    <p:extLst>
      <p:ext uri="{BB962C8B-B14F-4D97-AF65-F5344CB8AC3E}">
        <p14:creationId xmlns:p14="http://schemas.microsoft.com/office/powerpoint/2010/main" val="1309103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Shape 2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46548"/>
            <a:ext cx="9144000" cy="5267931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Shape 2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carbon.cs.washington.edu</a:t>
            </a:r>
          </a:p>
        </p:txBody>
      </p:sp>
    </p:spTree>
    <p:extLst>
      <p:ext uri="{BB962C8B-B14F-4D97-AF65-F5344CB8AC3E}">
        <p14:creationId xmlns:p14="http://schemas.microsoft.com/office/powerpoint/2010/main" val="1303713999"/>
      </p:ext>
    </p:extLst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7349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/>
              <a:t>Overestimated carbon tax cost by ~18%</a:t>
            </a:r>
          </a:p>
          <a:p>
            <a:pPr lvl="1"/>
            <a:r>
              <a:rPr lang="en-US" sz="9600" dirty="0"/>
              <a:t>Used wrong tax rate for unspecified power</a:t>
            </a:r>
          </a:p>
          <a:p>
            <a:pPr>
              <a:spcBef>
                <a:spcPts val="600"/>
              </a:spcBef>
            </a:pPr>
            <a:r>
              <a:rPr lang="en-US" sz="9600" dirty="0"/>
              <a:t>Ignored value of sales tax cut &amp; WFTR</a:t>
            </a:r>
          </a:p>
          <a:p>
            <a:pPr>
              <a:spcBef>
                <a:spcPts val="600"/>
              </a:spcBef>
            </a:pPr>
            <a:r>
              <a:rPr lang="en-US" sz="9600" dirty="0"/>
              <a:t>Ignored risks/costs of climate change</a:t>
            </a:r>
          </a:p>
          <a:p>
            <a:pPr lvl="1"/>
            <a:r>
              <a:rPr lang="en-US" sz="9600" dirty="0"/>
              <a:t>Less hydropower. More wildfires, drought, sea level rise</a:t>
            </a:r>
          </a:p>
          <a:p>
            <a:pPr>
              <a:spcBef>
                <a:spcPts val="600"/>
              </a:spcBef>
            </a:pPr>
            <a:r>
              <a:rPr lang="en-US" sz="9600" dirty="0"/>
              <a:t>Risk of “pancaking” regulations overblown</a:t>
            </a:r>
          </a:p>
          <a:p>
            <a:pPr lvl="1"/>
            <a:r>
              <a:rPr lang="en-US" sz="9600" dirty="0"/>
              <a:t>Taxing carbon is one way to comply with federal Clean Power Plan</a:t>
            </a:r>
          </a:p>
          <a:p>
            <a:pPr lvl="1"/>
            <a:r>
              <a:rPr lang="en-US" sz="9600" dirty="0"/>
              <a:t>Draft state Clean Air Rule exempts electric sector (defers to CPP)</a:t>
            </a:r>
          </a:p>
          <a:p>
            <a:pPr lvl="1"/>
            <a:r>
              <a:rPr lang="en-US" sz="9600" dirty="0"/>
              <a:t>More renewables help PUD meet RPS mandate (I-937)</a:t>
            </a:r>
          </a:p>
          <a:p>
            <a:pPr>
              <a:spcBef>
                <a:spcPts val="600"/>
              </a:spcBef>
            </a:pPr>
            <a:r>
              <a:rPr lang="en-US" sz="9600" dirty="0"/>
              <a:t>More EVs &amp; electric heating help maintain power demand lost to conservation &amp; increased efficiency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hape 1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73763"/>
          </a:solidFill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Clallam PUD Miscalculations</a:t>
            </a:r>
          </a:p>
        </p:txBody>
      </p:sp>
    </p:spTree>
    <p:extLst>
      <p:ext uri="{BB962C8B-B14F-4D97-AF65-F5344CB8AC3E}">
        <p14:creationId xmlns:p14="http://schemas.microsoft.com/office/powerpoint/2010/main" val="3576098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73763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sz="4400" b="1" dirty="0">
                <a:solidFill>
                  <a:srgbClr val="FFFFFF"/>
                </a:solidFill>
              </a:rPr>
              <a:t>I-732 Supporters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 fontScale="70000" lnSpcReduction="20000"/>
          </a:bodyPr>
          <a:lstStyle/>
          <a:p>
            <a:pPr indent="-34290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en-US" sz="3300" b="1" dirty="0">
                <a:latin typeface="Calibri"/>
                <a:ea typeface="Calibri"/>
                <a:cs typeface="Calibri"/>
              </a:rPr>
              <a:t>Scientists:</a:t>
            </a:r>
            <a:r>
              <a:rPr lang="en-US" sz="3300" dirty="0">
                <a:latin typeface="Calibri"/>
                <a:ea typeface="Calibri"/>
                <a:cs typeface="Calibri"/>
              </a:rPr>
              <a:t> James Hansen, Richard Gammon, Cliff Mass</a:t>
            </a:r>
          </a:p>
          <a:p>
            <a:pPr indent="-342900"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sz="3300" b="1" dirty="0">
                <a:latin typeface="Calibri"/>
                <a:ea typeface="Calibri"/>
                <a:cs typeface="Calibri"/>
              </a:rPr>
              <a:t>Economists:</a:t>
            </a:r>
            <a:r>
              <a:rPr lang="en-US" sz="3300" dirty="0">
                <a:latin typeface="Calibri"/>
                <a:ea typeface="Calibri"/>
                <a:cs typeface="Calibri"/>
              </a:rPr>
              <a:t> 44 from Washington</a:t>
            </a:r>
          </a:p>
          <a:p>
            <a:pPr indent="-342900"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sz="3300" b="1" dirty="0">
                <a:latin typeface="Calibri"/>
                <a:ea typeface="Calibri"/>
                <a:cs typeface="Calibri"/>
              </a:rPr>
              <a:t>Media:</a:t>
            </a:r>
            <a:r>
              <a:rPr lang="en-US" sz="3300" dirty="0">
                <a:latin typeface="Calibri"/>
                <a:ea typeface="Calibri"/>
                <a:cs typeface="Calibri"/>
              </a:rPr>
              <a:t> Olympian, Bloomberg View, Seattle Business, Whidbey News-Times</a:t>
            </a:r>
          </a:p>
          <a:p>
            <a:pPr indent="-342900"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sz="3300" b="1" dirty="0">
                <a:latin typeface="Calibri"/>
                <a:ea typeface="Calibri"/>
                <a:cs typeface="Calibri"/>
              </a:rPr>
              <a:t>R Politicians:</a:t>
            </a:r>
            <a:r>
              <a:rPr lang="en-US" sz="3300" dirty="0">
                <a:latin typeface="Calibri"/>
                <a:ea typeface="Calibri"/>
                <a:cs typeface="Calibri"/>
              </a:rPr>
              <a:t> Bill </a:t>
            </a:r>
            <a:r>
              <a:rPr lang="en-US" sz="3300" dirty="0" err="1">
                <a:latin typeface="Calibri"/>
                <a:ea typeface="Calibri"/>
                <a:cs typeface="Calibri"/>
              </a:rPr>
              <a:t>Finkbeiner</a:t>
            </a:r>
            <a:r>
              <a:rPr lang="en-US" sz="3300" dirty="0">
                <a:latin typeface="Calibri"/>
                <a:ea typeface="Calibri"/>
                <a:cs typeface="Calibri"/>
              </a:rPr>
              <a:t>, Steve </a:t>
            </a:r>
            <a:r>
              <a:rPr lang="en-US" sz="3300" dirty="0" err="1">
                <a:latin typeface="Calibri"/>
                <a:ea typeface="Calibri"/>
                <a:cs typeface="Calibri"/>
              </a:rPr>
              <a:t>Litzow</a:t>
            </a:r>
            <a:r>
              <a:rPr lang="en-US" sz="3300" dirty="0">
                <a:latin typeface="Calibri"/>
                <a:ea typeface="Calibri"/>
                <a:cs typeface="Calibri"/>
              </a:rPr>
              <a:t>, George Shultz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sz="3300" b="1" dirty="0">
                <a:latin typeface="Calibri"/>
                <a:ea typeface="Calibri"/>
                <a:cs typeface="Calibri"/>
              </a:rPr>
              <a:t>D Politicians:</a:t>
            </a:r>
            <a:r>
              <a:rPr lang="en-US" sz="3300" dirty="0">
                <a:ea typeface="Calibri"/>
                <a:cs typeface="Calibri"/>
              </a:rPr>
              <a:t> Mike Doherty, Jim McDermott, 11 state legislators, 7 county &amp; city leaders, 2 state legislature candidates</a:t>
            </a:r>
            <a:endParaRPr lang="en-US" sz="3300" dirty="0">
              <a:latin typeface="Calibri"/>
              <a:ea typeface="Calibri"/>
              <a:cs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sz="3300" b="1" dirty="0">
                <a:ea typeface="Calibri"/>
                <a:cs typeface="Calibri"/>
              </a:rPr>
              <a:t>D Party Orgs: </a:t>
            </a:r>
            <a:r>
              <a:rPr lang="en-US" sz="3300" dirty="0">
                <a:ea typeface="Calibri"/>
                <a:cs typeface="Calibri"/>
              </a:rPr>
              <a:t>Clallam Co Dems &amp; 11 other Dem Party orgs </a:t>
            </a:r>
          </a:p>
          <a:p>
            <a:pPr indent="-342900"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sz="3300" b="1" dirty="0">
                <a:latin typeface="Calibri"/>
                <a:ea typeface="Calibri"/>
                <a:cs typeface="Calibri"/>
              </a:rPr>
              <a:t>Climate groups:</a:t>
            </a:r>
            <a:r>
              <a:rPr lang="en-US" sz="3300" dirty="0">
                <a:latin typeface="Calibri"/>
                <a:ea typeface="Calibri"/>
                <a:cs typeface="Calibri"/>
              </a:rPr>
              <a:t> Olympic, Bainbridge, Cascadia, Oregon, Citizens Climate Lobby</a:t>
            </a:r>
          </a:p>
          <a:p>
            <a:pPr indent="-342900"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sz="3300" b="1" dirty="0">
                <a:latin typeface="Calibri"/>
                <a:ea typeface="Calibri"/>
                <a:cs typeface="Calibri"/>
              </a:rPr>
              <a:t>Faith groups:</a:t>
            </a:r>
            <a:r>
              <a:rPr lang="en-US" sz="3300" dirty="0">
                <a:latin typeface="Calibri"/>
                <a:ea typeface="Calibri"/>
                <a:cs typeface="Calibri"/>
              </a:rPr>
              <a:t> UU Voices, Interfaith Works, Climate Action Ministry</a:t>
            </a:r>
          </a:p>
          <a:p>
            <a:pPr indent="-342900"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sz="3300" dirty="0">
                <a:latin typeface="Calibri"/>
                <a:ea typeface="Calibri"/>
                <a:cs typeface="Calibri"/>
              </a:rPr>
              <a:t>Many business, academic, &amp; civic leaders</a:t>
            </a:r>
          </a:p>
        </p:txBody>
      </p:sp>
    </p:spTree>
    <p:extLst>
      <p:ext uri="{BB962C8B-B14F-4D97-AF65-F5344CB8AC3E}">
        <p14:creationId xmlns:p14="http://schemas.microsoft.com/office/powerpoint/2010/main" val="1307975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7478"/>
            <a:ext cx="8229600" cy="1143000"/>
          </a:xfrm>
        </p:spPr>
        <p:txBody>
          <a:bodyPr/>
          <a:lstStyle/>
          <a:p>
            <a:r>
              <a:rPr lang="en-US" dirty="0"/>
              <a:t>Why Support I-732?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68964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en-US" sz="2800" dirty="0">
                <a:ea typeface="Calibri"/>
                <a:cs typeface="Calibri"/>
              </a:rPr>
              <a:t>Great step forward with a proven policy</a:t>
            </a:r>
          </a:p>
          <a:p>
            <a:pPr>
              <a:buClr>
                <a:srgbClr val="000000"/>
              </a:buClr>
              <a:buSzPct val="100000"/>
            </a:pPr>
            <a:r>
              <a:rPr lang="en-US" sz="2800" dirty="0">
                <a:ea typeface="Calibri"/>
                <a:cs typeface="Calibri"/>
              </a:rPr>
              <a:t>Puts a strong price on carbon pollution</a:t>
            </a:r>
          </a:p>
          <a:p>
            <a:r>
              <a:rPr lang="en-US" sz="2800" dirty="0">
                <a:ea typeface="Calibri"/>
                <a:cs typeface="Calibri"/>
              </a:rPr>
              <a:t>Improves fairness of state tax system</a:t>
            </a:r>
          </a:p>
          <a:p>
            <a:r>
              <a:rPr lang="en-US" sz="2800" dirty="0"/>
              <a:t>Preserves manufacturing jobs</a:t>
            </a:r>
          </a:p>
          <a:p>
            <a:r>
              <a:rPr lang="en-US" sz="2800" dirty="0"/>
              <a:t>Easily explained &amp; broadly appealing to voters</a:t>
            </a:r>
          </a:p>
          <a:p>
            <a:r>
              <a:rPr lang="en-US" sz="2800" dirty="0"/>
              <a:t>Creates model for other states &amp; Congress to follow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047" y="5155869"/>
            <a:ext cx="677949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2016 is a </a:t>
            </a:r>
            <a:r>
              <a:rPr lang="en-US" sz="3200" b="1" u="sng" dirty="0"/>
              <a:t>can’t miss</a:t>
            </a:r>
            <a:r>
              <a:rPr lang="en-US" sz="3200" b="1" dirty="0"/>
              <a:t> opportunity</a:t>
            </a:r>
          </a:p>
          <a:p>
            <a:pPr algn="ctr"/>
            <a:r>
              <a:rPr lang="en-US" sz="1200" b="1" dirty="0"/>
              <a:t> </a:t>
            </a:r>
          </a:p>
          <a:p>
            <a:pPr algn="ctr"/>
            <a:r>
              <a:rPr lang="en-US" sz="3200" b="1" dirty="0"/>
              <a:t>The climate won’t wait!</a:t>
            </a:r>
          </a:p>
        </p:txBody>
      </p:sp>
      <p:pic>
        <p:nvPicPr>
          <p:cNvPr id="6" name="Picture 5" descr="Color_NOtagl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891" y="5786811"/>
            <a:ext cx="1200726" cy="7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33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You Can Help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SPREAD THE WORD </a:t>
            </a:r>
            <a:r>
              <a:rPr lang="en-US" sz="2800" dirty="0"/>
              <a:t>within your networks</a:t>
            </a:r>
          </a:p>
          <a:p>
            <a:r>
              <a:rPr lang="en-US" dirty="0">
                <a:solidFill>
                  <a:srgbClr val="FF0000"/>
                </a:solidFill>
              </a:rPr>
              <a:t>EDUCATE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friends, colleagues, public officials</a:t>
            </a:r>
          </a:p>
          <a:p>
            <a:r>
              <a:rPr lang="en-US" dirty="0">
                <a:solidFill>
                  <a:srgbClr val="FF0000"/>
                </a:solidFill>
              </a:rPr>
              <a:t>ENDORSE</a:t>
            </a:r>
            <a:r>
              <a:rPr lang="en-US" dirty="0"/>
              <a:t> </a:t>
            </a:r>
            <a:r>
              <a:rPr lang="en-US" sz="2800" dirty="0"/>
              <a:t>the measure (biz/org/</a:t>
            </a:r>
            <a:r>
              <a:rPr lang="en-US" sz="2800" dirty="0" err="1"/>
              <a:t>govt</a:t>
            </a:r>
            <a:r>
              <a:rPr lang="en-US" sz="2800" dirty="0"/>
              <a:t> leaders)</a:t>
            </a:r>
          </a:p>
          <a:p>
            <a:r>
              <a:rPr lang="en-US" dirty="0">
                <a:solidFill>
                  <a:srgbClr val="FF0000"/>
                </a:solidFill>
              </a:rPr>
              <a:t>DONATE </a:t>
            </a:r>
            <a:r>
              <a:rPr lang="en-US" sz="2800" dirty="0"/>
              <a:t>to campaign</a:t>
            </a:r>
          </a:p>
          <a:p>
            <a:r>
              <a:rPr lang="en-US" dirty="0">
                <a:solidFill>
                  <a:srgbClr val="FF0000"/>
                </a:solidFill>
              </a:rPr>
              <a:t>VOLUNTEER </a:t>
            </a:r>
            <a:r>
              <a:rPr lang="en-US" sz="2800" dirty="0"/>
              <a:t>your time and skills</a:t>
            </a:r>
          </a:p>
          <a:p>
            <a:r>
              <a:rPr lang="en-US" dirty="0">
                <a:solidFill>
                  <a:srgbClr val="FF0000"/>
                </a:solidFill>
              </a:rPr>
              <a:t>WRITE</a:t>
            </a:r>
            <a:r>
              <a:rPr lang="en-US" dirty="0"/>
              <a:t> </a:t>
            </a:r>
            <a:r>
              <a:rPr lang="en-US" sz="2800" dirty="0"/>
              <a:t>op-eds &amp; letters to editor</a:t>
            </a:r>
          </a:p>
          <a:p>
            <a:r>
              <a:rPr lang="en-US" dirty="0">
                <a:solidFill>
                  <a:srgbClr val="FF0000"/>
                </a:solidFill>
              </a:rPr>
              <a:t>CONNECT</a:t>
            </a:r>
            <a:r>
              <a:rPr lang="en-US" sz="2800" dirty="0"/>
              <a:t> the campaign to potential:</a:t>
            </a:r>
          </a:p>
          <a:p>
            <a:pPr lvl="1"/>
            <a:r>
              <a:rPr lang="en-US" sz="2400" dirty="0"/>
              <a:t>Volunteers, endorsers, funders, supportive orgs</a:t>
            </a:r>
          </a:p>
          <a:p>
            <a:endParaRPr lang="en-US" dirty="0"/>
          </a:p>
        </p:txBody>
      </p:sp>
      <p:pic>
        <p:nvPicPr>
          <p:cNvPr id="5" name="Picture 4" descr="Color_NOtagl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891" y="5786811"/>
            <a:ext cx="1200726" cy="7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5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Color_NOtagl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891" y="5786811"/>
            <a:ext cx="1200726" cy="797880"/>
          </a:xfrm>
          <a:prstGeom prst="rect">
            <a:avLst/>
          </a:prstGeom>
        </p:spPr>
      </p:pic>
      <p:sp>
        <p:nvSpPr>
          <p:cNvPr id="5" name="Shape 1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73763"/>
          </a:solidFill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206715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Effect of $25/ton carbon tax on energy prices</a:t>
            </a:r>
          </a:p>
          <a:p>
            <a:pPr lvl="1"/>
            <a:r>
              <a:rPr lang="en-US" dirty="0"/>
              <a:t>Gasoline: $0.22/gallon</a:t>
            </a:r>
          </a:p>
          <a:p>
            <a:pPr lvl="1"/>
            <a:r>
              <a:rPr lang="en-US" dirty="0"/>
              <a:t>Diesel: $0.25/gallon</a:t>
            </a:r>
          </a:p>
          <a:p>
            <a:pPr lvl="1"/>
            <a:r>
              <a:rPr lang="en-US" dirty="0"/>
              <a:t>Natural gas: $0.13/</a:t>
            </a:r>
            <a:r>
              <a:rPr lang="en-US" dirty="0" err="1"/>
              <a:t>therm</a:t>
            </a:r>
            <a:endParaRPr lang="en-US" dirty="0"/>
          </a:p>
          <a:p>
            <a:pPr lvl="1"/>
            <a:r>
              <a:rPr lang="en-US" dirty="0"/>
              <a:t>Clallam PUD electricity: $0.002/kWh</a:t>
            </a:r>
          </a:p>
          <a:p>
            <a:pPr lvl="1"/>
            <a:r>
              <a:rPr lang="en-US" dirty="0"/>
              <a:t>State </a:t>
            </a:r>
            <a:r>
              <a:rPr lang="en-US" dirty="0" err="1"/>
              <a:t>avg</a:t>
            </a:r>
            <a:r>
              <a:rPr lang="en-US" dirty="0"/>
              <a:t> electricity: $0.007/kWh</a:t>
            </a:r>
          </a:p>
          <a:p>
            <a:pPr lvl="1"/>
            <a:endParaRPr lang="en-US" dirty="0"/>
          </a:p>
          <a:p>
            <a:r>
              <a:rPr lang="en-US" dirty="0"/>
              <a:t>WA State electricity mix (</a:t>
            </a:r>
            <a:r>
              <a:rPr lang="en-US" dirty="0" err="1"/>
              <a:t>avg</a:t>
            </a:r>
            <a:r>
              <a:rPr lang="en-US" dirty="0"/>
              <a:t> for 2010-2015)</a:t>
            </a:r>
          </a:p>
          <a:p>
            <a:pPr lvl="1"/>
            <a:r>
              <a:rPr lang="en-US" dirty="0"/>
              <a:t>66.3% Non-fossil</a:t>
            </a:r>
          </a:p>
          <a:p>
            <a:pPr lvl="1"/>
            <a:r>
              <a:rPr lang="en-US" dirty="0"/>
              <a:t>15.1% Unspecified (open market purchases)</a:t>
            </a:r>
          </a:p>
          <a:p>
            <a:pPr lvl="1"/>
            <a:r>
              <a:rPr lang="en-US" dirty="0"/>
              <a:t>10.4% Coal</a:t>
            </a:r>
          </a:p>
          <a:p>
            <a:pPr lvl="1"/>
            <a:r>
              <a:rPr lang="en-US" dirty="0"/>
              <a:t>8.2% Natural Gas</a:t>
            </a:r>
          </a:p>
          <a:p>
            <a:pPr lvl="1"/>
            <a:r>
              <a:rPr lang="en-US" dirty="0"/>
              <a:t>&lt; 0.1% Petroleum</a:t>
            </a:r>
          </a:p>
        </p:txBody>
      </p:sp>
      <p:sp>
        <p:nvSpPr>
          <p:cNvPr id="5" name="Shape 1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73763"/>
          </a:solidFill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Carbon Tax &amp; Energy Data</a:t>
            </a:r>
          </a:p>
        </p:txBody>
      </p:sp>
    </p:spTree>
    <p:extLst>
      <p:ext uri="{BB962C8B-B14F-4D97-AF65-F5344CB8AC3E}">
        <p14:creationId xmlns:p14="http://schemas.microsoft.com/office/powerpoint/2010/main" val="2010015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Less snowpack → lower river flow &amp; longer dry season</a:t>
            </a:r>
            <a:endParaRPr lang="en-US" sz="3600" dirty="0"/>
          </a:p>
          <a:p>
            <a:pPr lvl="0"/>
            <a:r>
              <a:rPr lang="en-US" dirty="0"/>
              <a:t>Shifts in the timing and type of precipitation</a:t>
            </a:r>
          </a:p>
          <a:p>
            <a:pPr lvl="1"/>
            <a:r>
              <a:rPr lang="en-US" dirty="0"/>
              <a:t>More rain on snow events</a:t>
            </a:r>
          </a:p>
          <a:p>
            <a:pPr lvl="1"/>
            <a:r>
              <a:rPr lang="en-US" dirty="0"/>
              <a:t>More high stream flows → scour rivers &amp; flood lowlands</a:t>
            </a:r>
          </a:p>
          <a:p>
            <a:r>
              <a:rPr lang="en-US" dirty="0"/>
              <a:t>Higher temps → more wildfires, decreased soil moisture, stressed forests &amp; fish</a:t>
            </a:r>
            <a:endParaRPr lang="en-US" sz="3600" dirty="0"/>
          </a:p>
          <a:p>
            <a:pPr lvl="0"/>
            <a:r>
              <a:rPr lang="en-US" dirty="0"/>
              <a:t>More sea level rise → coastal flooding &amp; shoreline erosion</a:t>
            </a:r>
            <a:endParaRPr lang="en-US" sz="3600" dirty="0"/>
          </a:p>
          <a:p>
            <a:pPr lvl="0"/>
            <a:r>
              <a:rPr lang="en-US" dirty="0"/>
              <a:t>More corrosive (acidic) ocean waters</a:t>
            </a:r>
          </a:p>
          <a:p>
            <a:pPr lvl="1"/>
            <a:r>
              <a:rPr lang="en-US" dirty="0"/>
              <a:t>Slower growth &amp; higher mortality for crab, mussels, </a:t>
            </a:r>
            <a:r>
              <a:rPr lang="en-US" dirty="0" err="1"/>
              <a:t>etc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hape 1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73763"/>
          </a:solidFill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FFFF"/>
                </a:solidFill>
              </a:rPr>
              <a:t>North Olympic Climate Impacts</a:t>
            </a:r>
          </a:p>
        </p:txBody>
      </p:sp>
    </p:spTree>
    <p:extLst>
      <p:ext uri="{BB962C8B-B14F-4D97-AF65-F5344CB8AC3E}">
        <p14:creationId xmlns:p14="http://schemas.microsoft.com/office/powerpoint/2010/main" val="8149062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BULLETTYPE" val="3"/>
  <p:tag name="COUNTDOWNSECONDS" val="10"/>
  <p:tag name="CHARTVALUEFORMAT" val="0%"/>
  <p:tag name="MAXRESPONDERS" val="5"/>
  <p:tag name="CUSTOMCELLFORECOLOR" val="-16777216"/>
  <p:tag name="DISPLAYDEVICENUMBER" val="True"/>
  <p:tag name="CHARTCOLORS" val="0"/>
  <p:tag name="INCLUDEPPT" val="True"/>
  <p:tag name="AUTOADJUSTPARTRANGE" val="True"/>
  <p:tag name="ANSWERNOWSTYLE" val="-1"/>
  <p:tag name="BACKUPSESSIONS" val="True"/>
  <p:tag name="PARTICIPANTSINLEADERBOARD" val="5"/>
  <p:tag name="CUSTOMCELLBACKCOLOR1" val="-657956"/>
  <p:tag name="AUTOSIZEGRID" val="True"/>
  <p:tag name="PARTLISTDEFAULT" val="0"/>
  <p:tag name="TPVERSION" val="2006"/>
  <p:tag name="RESPCOUNTERFORMAT" val="0"/>
  <p:tag name="AUTOUPDATEALIASES" val="True"/>
  <p:tag name="CUSTOMCELLBACKCOLOR4" val="-8355712"/>
  <p:tag name="CHARTLABELS" val="0"/>
  <p:tag name="ZEROBASED" val="False"/>
  <p:tag name="INPUTSOURCE" val="1"/>
  <p:tag name="BUBBLEVALUEFORMAT" val="0.0"/>
  <p:tag name="GRIDSIZE" val="{Width=800, Height=600}"/>
  <p:tag name="POWERPOINTVERSION" val="11.0"/>
  <p:tag name="ROTATIONINTERVAL" val="2"/>
  <p:tag name="GRIDOPACITY" val="90"/>
  <p:tag name="SHOWBARVISIBLE" val="True"/>
  <p:tag name="CUSTOMGRIDBACKCOLOR" val="-2830136"/>
  <p:tag name="REALTIMEBACKUP" val="False"/>
  <p:tag name="USESCHEMECOLORS" val="True"/>
  <p:tag name="BACKUPMAINTENANCE" val="7"/>
  <p:tag name="COUNTDOWNSTYLE" val="-1"/>
  <p:tag name="BUBBLESIZEVISIBLE" val="True"/>
  <p:tag name="CORRECTPOINTVALUE" val="100"/>
  <p:tag name="RESETCHARTS" val="True"/>
  <p:tag name="DELIMITERS" val="3.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1115</Words>
  <Application>Microsoft Office PowerPoint</Application>
  <PresentationFormat>On-screen Show (4:3)</PresentationFormat>
  <Paragraphs>184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ＭＳ Ｐゴシック</vt:lpstr>
      <vt:lpstr>Arial</vt:lpstr>
      <vt:lpstr>Calibri</vt:lpstr>
      <vt:lpstr>2_Office Theme</vt:lpstr>
      <vt:lpstr>Initiative 732 revenue-neutral carbon tax ballot measure</vt:lpstr>
      <vt:lpstr>Who We Are</vt:lpstr>
      <vt:lpstr>30+ Chapters</vt:lpstr>
      <vt:lpstr>Policy Design Goals</vt:lpstr>
      <vt:lpstr>PowerPoint Presentation</vt:lpstr>
      <vt:lpstr>PowerPoint Presentation</vt:lpstr>
      <vt:lpstr>PowerPoint Presentation</vt:lpstr>
      <vt:lpstr>PowerPoint Presentation</vt:lpstr>
      <vt:lpstr>Our Proposal</vt:lpstr>
      <vt:lpstr>PowerPoint Presentation</vt:lpstr>
      <vt:lpstr>Why Rebate Carbon Revenues?</vt:lpstr>
      <vt:lpstr>PowerPoint Presentation</vt:lpstr>
      <vt:lpstr>State Fiscal Impact</vt:lpstr>
      <vt:lpstr>Fiscal Impact in Perspective</vt:lpstr>
      <vt:lpstr>Clallam County Impact</vt:lpstr>
      <vt:lpstr>carbon.cs.washington.edu</vt:lpstr>
      <vt:lpstr>Clallam PUD Miscalculations</vt:lpstr>
      <vt:lpstr>I-732 Supporters</vt:lpstr>
      <vt:lpstr>Why Support I-732?</vt:lpstr>
      <vt:lpstr>How You Can Help</vt:lpstr>
      <vt:lpstr>Appendix</vt:lpstr>
      <vt:lpstr>Carbon Tax &amp; Energy Data</vt:lpstr>
      <vt:lpstr>North Olympic Climate Impacts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2015-11-05T00:19:17Z</dcterms:created>
  <dcterms:modified xsi:type="dcterms:W3CDTF">2016-08-06T18:29:33Z</dcterms:modified>
</cp:coreProperties>
</file>